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14C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558" autoAdjust="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B03E-E7B9-4FAA-AA1D-7930D718D85A}" type="datetimeFigureOut">
              <a:rPr lang="en-US" smtClean="0"/>
              <a:t>5/4/2020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C3FD5-E0EB-481A-A24F-103B4BF80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7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E9C5-169B-4574-8929-60C59302E7CC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AAA73-F2A6-4CF6-A799-DF0FFD5F9AD6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7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BFDD-D678-4B16-B7DA-4DE12AC18ACA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07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2FF52-3CAE-4EB3-93D1-B9CD4A85EAD5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97685" y="6500676"/>
            <a:ext cx="2743200" cy="365125"/>
          </a:xfrm>
        </p:spPr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25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408-C35B-477D-90C9-1F92218B8295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09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CBE34-199A-41B0-99E7-24DDEF3B35D0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25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7CE91-3539-45FE-B496-04A4E84628C5}" type="datetime1">
              <a:rPr lang="en-US" smtClean="0"/>
              <a:t>5/4/2020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7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CDB-9EA3-430C-8280-F8E8A3BE6EFB}" type="datetime1">
              <a:rPr lang="en-US" smtClean="0"/>
              <a:t>5/4/2020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0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3DEA2-3723-4034-A876-CA02BC67D46C}" type="datetime1">
              <a:rPr lang="en-US" smtClean="0"/>
              <a:t>5/4/2020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0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83E2A-2719-431A-A276-7E2A00CF509D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2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A2A09-E5A7-41EF-9CB7-DD113E8E57EC}" type="datetime1">
              <a:rPr lang="en-US" smtClean="0"/>
              <a:t>5/4/2020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68621-D686-4E64-BB9F-85EA3E03042A}" type="datetime1">
              <a:rPr lang="en-US" smtClean="0"/>
              <a:t>5/4/2020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41AA8-3FF6-4C75-AD0F-DC11DE0BC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6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60313"/>
            <a:ext cx="9144000" cy="128927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8900" b="1" u="sng" dirty="0" smtClean="0"/>
              <a:t>Query Processing</a:t>
            </a:r>
            <a:br>
              <a:rPr lang="en-US" sz="8900" b="1" u="sng" dirty="0" smtClean="0"/>
            </a:br>
            <a:r>
              <a:rPr lang="en-US" sz="4000" b="1" dirty="0" smtClean="0"/>
              <a:t>Part 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3657" y="904551"/>
            <a:ext cx="9144000" cy="1655762"/>
          </a:xfrm>
        </p:spPr>
        <p:txBody>
          <a:bodyPr/>
          <a:lstStyle/>
          <a:p>
            <a:r>
              <a:rPr lang="en-US" dirty="0" smtClean="0"/>
              <a:t>CS- 212</a:t>
            </a:r>
          </a:p>
          <a:p>
            <a:r>
              <a:rPr lang="en-US" dirty="0" smtClean="0"/>
              <a:t>Distributed Database Systems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43657" y="4594756"/>
            <a:ext cx="9144000" cy="133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Ms. Mariam </a:t>
            </a:r>
            <a:r>
              <a:rPr lang="en-US" dirty="0" err="1" smtClean="0"/>
              <a:t>Nosheen</a:t>
            </a:r>
            <a:endParaRPr lang="en-US" dirty="0" smtClean="0"/>
          </a:p>
          <a:p>
            <a:r>
              <a:rPr lang="en-US" dirty="0" smtClean="0"/>
              <a:t>Computer Science Department, LCWU, </a:t>
            </a:r>
            <a:r>
              <a:rPr lang="en-US" dirty="0" err="1" smtClean="0"/>
              <a:t>Lhr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93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Query Optimization Objectives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Minimize a cost function </a:t>
            </a:r>
          </a:p>
          <a:p>
            <a:pPr marL="0" indent="0">
              <a:buNone/>
            </a:pPr>
            <a:r>
              <a:rPr lang="en-US" dirty="0" smtClean="0"/>
              <a:t>	I/O cost + CPU cost + communication cost These might have different 	weights in different distributed environments </a:t>
            </a:r>
          </a:p>
          <a:p>
            <a:r>
              <a:rPr lang="en-US" b="1" dirty="0" smtClean="0"/>
              <a:t>Wide area networks </a:t>
            </a:r>
          </a:p>
          <a:p>
            <a:pPr marL="0" indent="0">
              <a:buNone/>
            </a:pPr>
            <a:r>
              <a:rPr lang="en-US" dirty="0" smtClean="0"/>
              <a:t>	➠ communication cost will dominate low bandwidth low speed high 	protocol overhead </a:t>
            </a:r>
          </a:p>
          <a:p>
            <a:pPr marL="0" indent="0">
              <a:buNone/>
            </a:pPr>
            <a:r>
              <a:rPr lang="en-US" dirty="0" smtClean="0"/>
              <a:t>	➠ most algorithms ignore all other cost components </a:t>
            </a:r>
          </a:p>
          <a:p>
            <a:r>
              <a:rPr lang="en-US" b="1" dirty="0" smtClean="0"/>
              <a:t>Local area networks </a:t>
            </a:r>
          </a:p>
          <a:p>
            <a:pPr marL="0" indent="0">
              <a:buNone/>
            </a:pPr>
            <a:r>
              <a:rPr lang="en-US" dirty="0" smtClean="0"/>
              <a:t>	➠ communication cost not that dominant </a:t>
            </a:r>
          </a:p>
          <a:p>
            <a:pPr marL="0" indent="0">
              <a:buNone/>
            </a:pPr>
            <a:r>
              <a:rPr lang="en-US" dirty="0" smtClean="0"/>
              <a:t>	➠ total cost function should be considered Can also maximize 	throughput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354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Complexity of Relational Operations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948749" cy="4351338"/>
          </a:xfrm>
        </p:spPr>
        <p:txBody>
          <a:bodyPr/>
          <a:lstStyle/>
          <a:p>
            <a:r>
              <a:rPr lang="en-US" dirty="0" smtClean="0"/>
              <a:t>Assume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➠ relations of cardinality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➠ sequential scan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716" y="1690688"/>
            <a:ext cx="4896465" cy="478877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21929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Query Optimization Issues – Types of Optimizers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Exhaustive search </a:t>
            </a:r>
          </a:p>
          <a:p>
            <a:pPr marL="457200" lvl="1" indent="0">
              <a:buNone/>
            </a:pPr>
            <a:r>
              <a:rPr lang="en-US" dirty="0" smtClean="0"/>
              <a:t>➠ cost-based </a:t>
            </a:r>
          </a:p>
          <a:p>
            <a:pPr marL="457200" lvl="1" indent="0">
              <a:buNone/>
            </a:pPr>
            <a:r>
              <a:rPr lang="en-US" dirty="0" smtClean="0"/>
              <a:t>➠ optimal </a:t>
            </a:r>
          </a:p>
          <a:p>
            <a:pPr marL="457200" lvl="1" indent="0">
              <a:buNone/>
            </a:pPr>
            <a:r>
              <a:rPr lang="en-US" dirty="0" smtClean="0"/>
              <a:t>➠ combinatorial complexity in the number of relations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Heuristics </a:t>
            </a:r>
          </a:p>
          <a:p>
            <a:pPr marL="457200" lvl="1" indent="0">
              <a:buNone/>
            </a:pPr>
            <a:r>
              <a:rPr lang="en-US" dirty="0" smtClean="0"/>
              <a:t>➠ not optimal </a:t>
            </a:r>
          </a:p>
          <a:p>
            <a:pPr marL="457200" lvl="1" indent="0">
              <a:buNone/>
            </a:pPr>
            <a:r>
              <a:rPr lang="en-US" dirty="0" smtClean="0"/>
              <a:t>➠ regroup common sub-expressions </a:t>
            </a:r>
          </a:p>
          <a:p>
            <a:pPr marL="457200" lvl="1" indent="0">
              <a:buNone/>
            </a:pPr>
            <a:r>
              <a:rPr lang="en-US" dirty="0" smtClean="0"/>
              <a:t>➠ perform selection, projection first </a:t>
            </a:r>
          </a:p>
          <a:p>
            <a:pPr marL="457200" lvl="1" indent="0">
              <a:buNone/>
            </a:pPr>
            <a:r>
              <a:rPr lang="en-US" dirty="0" smtClean="0"/>
              <a:t>➠ replace a join by a series of </a:t>
            </a:r>
            <a:r>
              <a:rPr lang="en-US" dirty="0" err="1" smtClean="0"/>
              <a:t>semijoins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 smtClean="0"/>
              <a:t>➠ reorder operations to reduce intermediate relation size </a:t>
            </a:r>
          </a:p>
          <a:p>
            <a:pPr marL="457200" lvl="1" indent="0">
              <a:buNone/>
            </a:pPr>
            <a:r>
              <a:rPr lang="en-US" dirty="0" smtClean="0"/>
              <a:t>➠ optimize individual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12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37876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Query Optimization Issues –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Optimization T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imings 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653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>
                <a:solidFill>
                  <a:srgbClr val="FF0000"/>
                </a:solidFill>
              </a:rPr>
              <a:t>Static </a:t>
            </a:r>
          </a:p>
          <a:p>
            <a:pPr marL="0" indent="0">
              <a:buNone/>
            </a:pPr>
            <a:r>
              <a:rPr lang="en-US" dirty="0" smtClean="0"/>
              <a:t>	➠ compilation optimize prior to the execution </a:t>
            </a:r>
          </a:p>
          <a:p>
            <a:pPr marL="0" indent="0">
              <a:buNone/>
            </a:pPr>
            <a:r>
              <a:rPr lang="en-US" dirty="0" smtClean="0"/>
              <a:t>	➠ difficult to estimate the size of the intermediate results error propagation </a:t>
            </a:r>
          </a:p>
          <a:p>
            <a:pPr marL="0" indent="0">
              <a:buNone/>
            </a:pPr>
            <a:r>
              <a:rPr lang="en-US" dirty="0" smtClean="0"/>
              <a:t>	➠ can amortize over many executions </a:t>
            </a:r>
          </a:p>
          <a:p>
            <a:pPr marL="0" indent="0">
              <a:buNone/>
            </a:pPr>
            <a:r>
              <a:rPr lang="en-US" dirty="0" smtClean="0"/>
              <a:t>	➠ R* </a:t>
            </a:r>
          </a:p>
          <a:p>
            <a:r>
              <a:rPr lang="en-US" sz="2900" b="1" dirty="0">
                <a:solidFill>
                  <a:srgbClr val="FF0000"/>
                </a:solidFill>
              </a:rPr>
              <a:t>Dynamic </a:t>
            </a:r>
          </a:p>
          <a:p>
            <a:pPr marL="0" indent="0">
              <a:buNone/>
            </a:pPr>
            <a:r>
              <a:rPr lang="en-US" dirty="0" smtClean="0"/>
              <a:t>	➠ run time optimization </a:t>
            </a:r>
          </a:p>
          <a:p>
            <a:pPr marL="0" indent="0">
              <a:buNone/>
            </a:pPr>
            <a:r>
              <a:rPr lang="en-US" dirty="0" smtClean="0"/>
              <a:t>	➠ exact information on the intermediate relation sizes </a:t>
            </a:r>
          </a:p>
          <a:p>
            <a:pPr marL="0" indent="0">
              <a:buNone/>
            </a:pPr>
            <a:r>
              <a:rPr lang="en-US" dirty="0" smtClean="0"/>
              <a:t>	➠ have to </a:t>
            </a:r>
            <a:r>
              <a:rPr lang="en-US" dirty="0" err="1" smtClean="0"/>
              <a:t>reoptimize</a:t>
            </a:r>
            <a:r>
              <a:rPr lang="en-US" dirty="0" smtClean="0"/>
              <a:t> for multiple executions </a:t>
            </a:r>
          </a:p>
          <a:p>
            <a:pPr marL="0" indent="0">
              <a:buNone/>
            </a:pPr>
            <a:r>
              <a:rPr lang="en-US" dirty="0" smtClean="0"/>
              <a:t>	➠ Distributed INGRES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Hybrid </a:t>
            </a:r>
          </a:p>
          <a:p>
            <a:pPr marL="0" indent="0">
              <a:buNone/>
            </a:pPr>
            <a:r>
              <a:rPr lang="en-US" dirty="0" smtClean="0"/>
              <a:t>	➠ compile using a static algorithm </a:t>
            </a:r>
          </a:p>
          <a:p>
            <a:pPr marL="0" indent="0">
              <a:buNone/>
            </a:pPr>
            <a:r>
              <a:rPr lang="en-US" dirty="0" smtClean="0"/>
              <a:t>	➠ if the error in estimate sizes &gt; threshold, </a:t>
            </a:r>
            <a:r>
              <a:rPr lang="en-US" dirty="0" err="1" smtClean="0"/>
              <a:t>reoptimize</a:t>
            </a:r>
            <a:r>
              <a:rPr lang="en-US" dirty="0" smtClean="0"/>
              <a:t> at run time </a:t>
            </a:r>
          </a:p>
          <a:p>
            <a:pPr marL="0" indent="0">
              <a:buNone/>
            </a:pPr>
            <a:r>
              <a:rPr lang="en-US" dirty="0" smtClean="0"/>
              <a:t>	➠ MERMAID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4166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Query Optimization Issues – Statistics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Relation </a:t>
            </a:r>
          </a:p>
          <a:p>
            <a:pPr marL="0" indent="0">
              <a:buNone/>
            </a:pPr>
            <a:r>
              <a:rPr lang="en-US" dirty="0" smtClean="0"/>
              <a:t>	➠ cardinality </a:t>
            </a:r>
          </a:p>
          <a:p>
            <a:pPr marL="0" indent="0">
              <a:buNone/>
            </a:pPr>
            <a:r>
              <a:rPr lang="en-US" dirty="0" smtClean="0"/>
              <a:t>	➠ size of a tuple </a:t>
            </a:r>
          </a:p>
          <a:p>
            <a:pPr marL="0" indent="0">
              <a:buNone/>
            </a:pPr>
            <a:r>
              <a:rPr lang="en-US" dirty="0" smtClean="0"/>
              <a:t>	➠ fraction of tuples participating in a join with another relation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Attribute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	➠ cardinality of domain </a:t>
            </a:r>
          </a:p>
          <a:p>
            <a:pPr marL="0" indent="0">
              <a:buNone/>
            </a:pPr>
            <a:r>
              <a:rPr lang="en-US" dirty="0" smtClean="0"/>
              <a:t>	➠ actual number of distinct values </a:t>
            </a:r>
          </a:p>
          <a:p>
            <a:r>
              <a:rPr lang="en-US" b="1" dirty="0">
                <a:solidFill>
                  <a:srgbClr val="FF0000"/>
                </a:solidFill>
              </a:rPr>
              <a:t>Common assumptions </a:t>
            </a:r>
          </a:p>
          <a:p>
            <a:pPr marL="0" indent="0">
              <a:buNone/>
            </a:pPr>
            <a:r>
              <a:rPr lang="en-US" dirty="0" smtClean="0"/>
              <a:t>	➠ independence between different attribute values </a:t>
            </a:r>
          </a:p>
          <a:p>
            <a:pPr marL="0" indent="0">
              <a:buNone/>
            </a:pPr>
            <a:r>
              <a:rPr lang="en-US" dirty="0" smtClean="0"/>
              <a:t>	➠ uniform distribution of attribute values within their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14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40822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Query Optimization Issues –Decision Sites 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Centralized </a:t>
            </a:r>
          </a:p>
          <a:p>
            <a:pPr marL="0" indent="0">
              <a:buNone/>
            </a:pPr>
            <a:r>
              <a:rPr lang="en-US" dirty="0" smtClean="0"/>
              <a:t>	➠ single site determines the “best” schedule</a:t>
            </a:r>
          </a:p>
          <a:p>
            <a:pPr marL="0" indent="0">
              <a:buNone/>
            </a:pPr>
            <a:r>
              <a:rPr lang="en-US" dirty="0" smtClean="0"/>
              <a:t>	➠ simple </a:t>
            </a:r>
          </a:p>
          <a:p>
            <a:pPr marL="0" indent="0">
              <a:buNone/>
            </a:pPr>
            <a:r>
              <a:rPr lang="en-US" dirty="0" smtClean="0"/>
              <a:t>	➠ need knowledge about the entire distributed database </a:t>
            </a:r>
          </a:p>
          <a:p>
            <a:r>
              <a:rPr lang="en-US" b="1" dirty="0">
                <a:solidFill>
                  <a:srgbClr val="FF0000"/>
                </a:solidFill>
              </a:rPr>
              <a:t>Distributed </a:t>
            </a:r>
          </a:p>
          <a:p>
            <a:pPr marL="0" indent="0">
              <a:buNone/>
            </a:pPr>
            <a:r>
              <a:rPr lang="en-US" dirty="0" smtClean="0"/>
              <a:t>	➠ cooperation among sites to determine the schedule </a:t>
            </a:r>
          </a:p>
          <a:p>
            <a:pPr marL="0" indent="0">
              <a:buNone/>
            </a:pPr>
            <a:r>
              <a:rPr lang="en-US" dirty="0" smtClean="0"/>
              <a:t>	➠ need only local information </a:t>
            </a:r>
          </a:p>
          <a:p>
            <a:pPr marL="0" indent="0">
              <a:buNone/>
            </a:pPr>
            <a:r>
              <a:rPr lang="en-US" dirty="0" smtClean="0"/>
              <a:t>	➠ cost of cooperation </a:t>
            </a:r>
          </a:p>
          <a:p>
            <a:r>
              <a:rPr lang="en-US" b="1" dirty="0">
                <a:solidFill>
                  <a:srgbClr val="FF0000"/>
                </a:solidFill>
              </a:rPr>
              <a:t>Hybrid </a:t>
            </a:r>
          </a:p>
          <a:p>
            <a:pPr marL="0" indent="0">
              <a:buNone/>
            </a:pPr>
            <a:r>
              <a:rPr lang="en-US" dirty="0" smtClean="0"/>
              <a:t>	➠ one site determines the global schedule </a:t>
            </a:r>
          </a:p>
          <a:p>
            <a:pPr marL="0" indent="0">
              <a:buNone/>
            </a:pPr>
            <a:r>
              <a:rPr lang="en-US" dirty="0" smtClean="0"/>
              <a:t>	➠ each site optimizes the local subqueries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15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31149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Query Optimization Issues –Network Topology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2098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Wide area networks (WAN) – point-to-point </a:t>
            </a:r>
          </a:p>
          <a:p>
            <a:pPr marL="0" indent="0">
              <a:buNone/>
            </a:pPr>
            <a:r>
              <a:rPr lang="en-US" dirty="0" smtClean="0"/>
              <a:t>	➠ characteristics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low bandwidth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low speed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high protocol overhead 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➠ communication cost will dominate; ignore all other cost factors </a:t>
            </a:r>
          </a:p>
          <a:p>
            <a:pPr marL="0" indent="0">
              <a:buNone/>
            </a:pPr>
            <a:r>
              <a:rPr lang="en-US" dirty="0" smtClean="0"/>
              <a:t>	➠ global schedule to minimize communication cost </a:t>
            </a:r>
          </a:p>
          <a:p>
            <a:pPr marL="0" indent="0">
              <a:buNone/>
            </a:pPr>
            <a:r>
              <a:rPr lang="en-US" dirty="0" smtClean="0"/>
              <a:t>	➠ local schedules according to centralized query optimization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Local area networks (LAN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 smtClean="0"/>
              <a:t>	➠ communication cost not that dominant </a:t>
            </a:r>
          </a:p>
          <a:p>
            <a:pPr marL="0" indent="0">
              <a:buNone/>
            </a:pPr>
            <a:r>
              <a:rPr lang="en-US" dirty="0" smtClean="0"/>
              <a:t>	➠ total cost function should be considered </a:t>
            </a:r>
          </a:p>
          <a:p>
            <a:pPr marL="0" indent="0">
              <a:buNone/>
            </a:pPr>
            <a:r>
              <a:rPr lang="en-US" dirty="0" smtClean="0"/>
              <a:t>	➠ broadcasting can be exploited (joins) </a:t>
            </a:r>
          </a:p>
          <a:p>
            <a:pPr marL="0" indent="0">
              <a:buNone/>
            </a:pPr>
            <a:r>
              <a:rPr lang="en-US" dirty="0" smtClean="0"/>
              <a:t>	➠ special algorithms exist for star networks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7014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Outline of todays Presentation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Overview of Query Processing </a:t>
            </a:r>
          </a:p>
          <a:p>
            <a:r>
              <a:rPr lang="en-US" dirty="0" smtClean="0"/>
              <a:t>Query Decomposition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5" name="Rectangle 4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189891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Query Processing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8" name="Rectangle 7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029318" y="1602658"/>
            <a:ext cx="10476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Query processing in distributed context is to transform a high level query on a distributed database, which is seen as a single database by the users, into an efficient execution strategy expressed in a low-level language on local databases.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main function of a relational query processor is to transform a high level query(typically, in relational calculus) into an equivalent lower-level query(typically, in some variation of relational algebra).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main difficult is to select the execution strategy that minimizes resource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low level query actually implements the execution strategy for the query. The transformation must achieve both correctness and efficiency.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is correct if low level query has the same semantics as the original query, that is, if both queries produce the same results.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well defined mapping form relational calculus to relational algebra makes the correctness issue easy.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5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Query Processing Components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Query language that is used </a:t>
            </a:r>
          </a:p>
          <a:p>
            <a:pPr marL="0" indent="0">
              <a:buNone/>
            </a:pPr>
            <a:r>
              <a:rPr lang="en-US" dirty="0" smtClean="0"/>
              <a:t>	➠ SQL: “intergalactic data speak” </a:t>
            </a:r>
          </a:p>
          <a:p>
            <a:r>
              <a:rPr lang="en-US" u="sng" dirty="0" smtClean="0"/>
              <a:t>Query execution methodology </a:t>
            </a:r>
          </a:p>
          <a:p>
            <a:pPr marL="0" indent="0">
              <a:buNone/>
            </a:pPr>
            <a:r>
              <a:rPr lang="en-US" dirty="0" smtClean="0"/>
              <a:t>	➠ The steps that one goes through in executing high-level </a:t>
            </a:r>
            <a:br>
              <a:rPr lang="en-US" dirty="0" smtClean="0"/>
            </a:br>
            <a:r>
              <a:rPr lang="en-US" dirty="0" smtClean="0"/>
              <a:t>                 (declarative) user queries. </a:t>
            </a:r>
          </a:p>
          <a:p>
            <a:r>
              <a:rPr lang="en-US" u="sng" dirty="0" smtClean="0"/>
              <a:t>Query optimization </a:t>
            </a:r>
          </a:p>
          <a:p>
            <a:pPr marL="0" indent="0">
              <a:buNone/>
            </a:pPr>
            <a:r>
              <a:rPr lang="en-US" dirty="0" smtClean="0"/>
              <a:t>	➠ How do we determine the “best” execution plan?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41048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Query Processing Components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488" y="2008505"/>
            <a:ext cx="9213687" cy="43513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90267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Query Processing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19" y="1690688"/>
            <a:ext cx="9133588" cy="395765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7" name="Rectangle 6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358958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Query Processing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" y="1365835"/>
            <a:ext cx="10781212" cy="55095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8" name="Rectangle 7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123049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" y="1365835"/>
            <a:ext cx="10781212" cy="5509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Cost of Alternatives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485" y="4612700"/>
            <a:ext cx="8377645" cy="217127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74629" y="4612700"/>
            <a:ext cx="2079171" cy="2171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8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17759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02" y="1365835"/>
            <a:ext cx="10781212" cy="5509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Cost of Alternatives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26" y="1362322"/>
            <a:ext cx="7286154" cy="22958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90115" y="1362322"/>
            <a:ext cx="4201885" cy="2171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3395773"/>
            <a:ext cx="5371011" cy="10804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48401" y="3530510"/>
            <a:ext cx="5371011" cy="1124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41AA8-3FF6-4C75-AD0F-DC11DE0BCF27}" type="slidenum">
              <a:rPr lang="en-US" smtClean="0"/>
              <a:t>9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6709" y="6587830"/>
            <a:ext cx="178521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Ms. Mariam </a:t>
            </a:r>
            <a:r>
              <a:rPr lang="en-US" sz="1000" dirty="0" err="1"/>
              <a:t>Nosheen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5415116" y="6587830"/>
            <a:ext cx="316594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CS- </a:t>
            </a:r>
            <a:r>
              <a:rPr lang="en-US" sz="1000" dirty="0" smtClean="0"/>
              <a:t>212 Distributed </a:t>
            </a:r>
            <a:r>
              <a:rPr lang="en-US" sz="1000" dirty="0"/>
              <a:t>Database Systems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40400" y="41412"/>
            <a:ext cx="1920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/>
              <a:t>Query Processing</a:t>
            </a:r>
            <a:br>
              <a:rPr lang="en-US" sz="1200" b="1" u="sng" dirty="0"/>
            </a:br>
            <a:endParaRPr lang="en-US" sz="1200" b="1" u="sng" dirty="0"/>
          </a:p>
        </p:txBody>
      </p:sp>
    </p:spTree>
    <p:extLst>
      <p:ext uri="{BB962C8B-B14F-4D97-AF65-F5344CB8AC3E}">
        <p14:creationId xmlns:p14="http://schemas.microsoft.com/office/powerpoint/2010/main" val="78397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913</Words>
  <Application>Microsoft Office PowerPoint</Application>
  <PresentationFormat>Widescreen</PresentationFormat>
  <Paragraphs>164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 Query Processing Part I</vt:lpstr>
      <vt:lpstr>Outline of todays Presentation</vt:lpstr>
      <vt:lpstr>Query Processing</vt:lpstr>
      <vt:lpstr>Query Processing Components</vt:lpstr>
      <vt:lpstr>Query Processing Components</vt:lpstr>
      <vt:lpstr>Query Processing Example</vt:lpstr>
      <vt:lpstr>Query Processing Example</vt:lpstr>
      <vt:lpstr>Cost of Alternatives</vt:lpstr>
      <vt:lpstr>Cost of Alternatives</vt:lpstr>
      <vt:lpstr>Query Optimization Objectives</vt:lpstr>
      <vt:lpstr>Complexity of Relational Operations</vt:lpstr>
      <vt:lpstr>Query Optimization Issues – Types of Optimizers</vt:lpstr>
      <vt:lpstr>Query Optimization Issues – Optimization Timings </vt:lpstr>
      <vt:lpstr>Query Optimization Issues – Statistics</vt:lpstr>
      <vt:lpstr>Query Optimization Issues –Decision Sites </vt:lpstr>
      <vt:lpstr>Query Optimization Issues –Network Topology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Query Processing online session</dc:title>
  <dc:creator>User</dc:creator>
  <cp:lastModifiedBy>User</cp:lastModifiedBy>
  <cp:revision>37</cp:revision>
  <dcterms:created xsi:type="dcterms:W3CDTF">2020-03-26T09:21:25Z</dcterms:created>
  <dcterms:modified xsi:type="dcterms:W3CDTF">2020-05-04T18:01:50Z</dcterms:modified>
</cp:coreProperties>
</file>